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Raleway Medium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3" roundtripDataSignature="AMtx7miGKY7iqsE7zOclF2l1Ggmladrk7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Medium-bold.fntdata"/><Relationship Id="rId11" Type="http://schemas.openxmlformats.org/officeDocument/2006/relationships/slide" Target="slides/slide6.xml"/><Relationship Id="rId22" Type="http://schemas.openxmlformats.org/officeDocument/2006/relationships/font" Target="fonts/RalewayMedium-boldItalic.fntdata"/><Relationship Id="rId10" Type="http://schemas.openxmlformats.org/officeDocument/2006/relationships/slide" Target="slides/slide5.xml"/><Relationship Id="rId21" Type="http://schemas.openxmlformats.org/officeDocument/2006/relationships/font" Target="fonts/RalewayMedium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alewayMedium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Przywitaj uczniów i podsumuj ostatnie działania: Dowiedziałeś się już jakie są wyzwania krajów przyjmujących osoby z doświadczeniem uchodźczym i jakie są potencjalne korzyści, dzisiaj porozmawiamy o tym, jaka może być Wasza rola w tym procesie.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Przy tej technice poproś uczniów, by wyciągnęli z plecaków podręczniki z różnych przedmiotów. Mogą pracować w grupach: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matematyka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język polski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biologia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geografia (zgodnie z podręcznikami, jakie mają tego dnia przy sobie)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Poproś, by wypisali różne polecenia i zastanowili się, co konkretnie trzeba zrobić w danym zadaniu. Jakie słowa mogą stanowić trudność?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W kolejnym etapie zadaniem uczniów jest napisanie tego samego polecenia, jak najprostszymi słowami. Poproś, by zaznaczyli, tym samym kolorem,  w pierwotnym poleceniu i w poleceniu uproszczonym, wyrażenia, które oznaczają to samo.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Po omówieniu różnych strategii pomocowych zróbcie jeszcze wspólną burzę mózgów dotyczącą tego, jak uczniowie i uczennice mogą zaangażować się w działanie. Po dodaniu pomysłów podziękuj uczniom za serię spotkań. Zapytaj, co zapamiętali? Jakie rzeczy ich zdziwiły?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sp>
        <p:nvSpPr>
          <p:cNvPr id="129" name="Google Shape;129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2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ca05be005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g36ca05be00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arenR"/>
            </a:pPr>
            <a:r>
              <a:rPr lang="pl-PL">
                <a:solidFill>
                  <a:schemeClr val="dk1"/>
                </a:solidFill>
              </a:rPr>
              <a:t>Zaproś uczniów do pierwszego zadania. Podziel osoby na zespoły maksymalnie 5 osobowe. Przedstaw zasady: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pl-PL">
                <a:solidFill>
                  <a:schemeClr val="dk1"/>
                </a:solidFill>
              </a:rPr>
              <a:t>“wyobraźcie sobie, że bierzemy udział w eliminacjach do bardzo prestiżowego konkursu. wygrana w tym konkursie to….. pierwszym etapem są eliminacje. każda osoba z grupy dostanie ode mnie indywidualną instrukcje i musi samodzielnie wykonać zadanie. Bardzo ważne jest, abyście podczas tego etapu ze sobą nie rozmawiali. Na wykonanie zadania macie 3 minuty”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Każda z osób dostaje karteczkę. Znajdziesz je na końcu skryptu.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Po trzech minutach powiedz: </a:t>
            </a:r>
            <a:r>
              <a:rPr i="1" lang="pl-PL">
                <a:solidFill>
                  <a:schemeClr val="dk1"/>
                </a:solidFill>
              </a:rPr>
              <a:t>teraz porównajcie swoje prace i wciąż bez komunikowania się z innymi możecie wprowadzić zmiany. 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Po wprowadzeniu zmian przeczytaj pierwsze polecenie i zaproś osoby, które je miały do zaprezentowania swojej pracy. Zrób tak kolejno ze wszystkimi poleceniami, przy czym przy poleceniu nr 3 przetłumacz niezrozumiałe słowa: ket - dwoma, sárga - żółty, nyolc - osiem (słowa pochodzą z węgierskiego). Oceńcie wspólnie, czy zadania zostały wykonane prawidłowo. A następnie poproś, by każdy z uczestników wypełnił kartę refleksji (załącznik nr 2). Rozmowa o odczuciach, trudnościach i wrażeniach.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arenR"/>
            </a:pPr>
            <a:r>
              <a:rPr lang="pl-PL">
                <a:solidFill>
                  <a:schemeClr val="dk1"/>
                </a:solidFill>
              </a:rPr>
              <a:t>Inna wersja zadania również w podziale na grupy: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>
                <a:solidFill>
                  <a:schemeClr val="dk1"/>
                </a:solidFill>
              </a:rPr>
              <a:t>3-4 osoby wcielają się w rolę pracodawców: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Wyobraźcie sobie, że jesteście zespołem rekrutującym na stanowisko:......., waszym zadaniem jest porozmawianie z osobą, która stara się o tę pracę. Ocenienie, czy ma potrzebne kompetencje. Zadajcie pytania: </a:t>
            </a:r>
            <a:endParaRPr i="1"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i="1" lang="pl-PL">
                <a:solidFill>
                  <a:schemeClr val="dk1"/>
                </a:solidFill>
              </a:rPr>
              <a:t>dlaczego chcę pracować na tym stanowisku?</a:t>
            </a:r>
            <a:endParaRPr i="1"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i="1" lang="pl-PL">
                <a:solidFill>
                  <a:schemeClr val="dk1"/>
                </a:solidFill>
              </a:rPr>
              <a:t>jak myśli, co wyróżnia ją na tle innych uczestników rekrutacji?</a:t>
            </a:r>
            <a:endParaRPr i="1"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i="1" lang="pl-PL">
                <a:solidFill>
                  <a:schemeClr val="dk1"/>
                </a:solidFill>
              </a:rPr>
              <a:t>jakie ma doświadczenie w tym zawodzie?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>
                <a:solidFill>
                  <a:schemeClr val="dk1"/>
                </a:solidFill>
              </a:rPr>
              <a:t>1 osoba wciela się w rolę osoby starającej się o przyjęcie do pracy.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Wyobraź sobie, że jesteś na rekrutacji do wymarzonej pracy:......., Twoi zadaniem jest porozmawianie z komisją rekrutacyjną i przekonanie ich, że jesteś najlepszym kandydatem na to miejsce. Potrafisz………. Pracowałeś……………………… i masz następujące cechy, które są przydatne na tym stanowisku. Jest jedno “ale”, podczas rozmowy nie możesz używać słów/wyrażeń zwrotów: 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Mam doświadczenie w……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Do moich głównych obowiązków należało…</a:t>
            </a:r>
            <a:br>
              <a:rPr i="1" lang="pl-PL">
                <a:solidFill>
                  <a:schemeClr val="dk1"/>
                </a:solidFill>
              </a:rPr>
            </a:br>
            <a:r>
              <a:rPr i="1" lang="pl-PL">
                <a:solidFill>
                  <a:schemeClr val="dk1"/>
                </a:solidFill>
              </a:rPr>
              <a:t>Umiejętności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Atuty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Zalety</a:t>
            </a:r>
            <a:br>
              <a:rPr i="1" lang="pl-PL">
                <a:solidFill>
                  <a:schemeClr val="dk1"/>
                </a:solidFill>
              </a:rPr>
            </a:br>
            <a:r>
              <a:rPr i="1" lang="pl-PL">
                <a:solidFill>
                  <a:schemeClr val="dk1"/>
                </a:solidFill>
              </a:rPr>
              <a:t>Dobrze radzę sobie z…</a:t>
            </a:r>
            <a:br>
              <a:rPr i="1" lang="pl-PL">
                <a:solidFill>
                  <a:schemeClr val="dk1"/>
                </a:solidFill>
              </a:rPr>
            </a:br>
            <a:r>
              <a:rPr i="1" lang="pl-PL">
                <a:solidFill>
                  <a:schemeClr val="dk1"/>
                </a:solidFill>
              </a:rPr>
              <a:t>Potrafię</a:t>
            </a:r>
            <a:br>
              <a:rPr i="1" lang="pl-PL">
                <a:solidFill>
                  <a:schemeClr val="dk1"/>
                </a:solidFill>
              </a:rPr>
            </a:br>
            <a:r>
              <a:rPr i="1" lang="pl-PL">
                <a:solidFill>
                  <a:schemeClr val="dk1"/>
                </a:solidFill>
              </a:rPr>
              <a:t>odpowiedzialność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pl-PL">
                <a:solidFill>
                  <a:schemeClr val="dk1"/>
                </a:solidFill>
              </a:rPr>
              <a:t>samodzielność</a:t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>
                <a:solidFill>
                  <a:schemeClr val="dk1"/>
                </a:solidFill>
              </a:rPr>
              <a:t>Następnie poproś, by każdy z uczestników wypełnił kartę refleksji (załącznik nr 2). Rozmowa o odczuciach, trudnościach i wrażeniach.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solidFill>
                  <a:schemeClr val="dk1"/>
                </a:solidFill>
              </a:rPr>
              <a:t>Na kolejnych slajdach przedstawione są sytuacje, które mogą być niezręczne, powodować konflikt. Przeanalizujcie je stawiając pytania: </a:t>
            </a:r>
            <a:endParaRPr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z czego mogą wynikać różne typy zachowań w tej sytuacji?</a:t>
            </a:r>
            <a:endParaRPr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co w takiej sytuacji można powiedzieć?</a:t>
            </a:r>
            <a:endParaRPr>
              <a:solidFill>
                <a:schemeClr val="dk1"/>
              </a:solidFill>
            </a:endParaRPr>
          </a:p>
          <a:p>
            <a:pPr indent="-2984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jakie emocje może budzić dana sytuacja w poszczególnych osobach?</a:t>
            </a:r>
            <a:endParaRPr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Przeczytajcie kolejną sytuację i omówcie: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z czego mogą wynikać różne typy zachowań w tej sytuacji?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co w takiej sytuacji można powiedzieć?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jakie emocje może budzić dana sytuacja w poszczególnych osobach?</a:t>
            </a:r>
            <a:endParaRPr>
              <a:solidFill>
                <a:schemeClr val="dk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Przeczytajcie kolejną sytuację i omówcie: </a:t>
            </a:r>
            <a:endParaRPr>
              <a:solidFill>
                <a:schemeClr val="dk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z czego mogą wynikać różne typy zachowań w tej sytuacji?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co w takiej sytuacji można powiedzieć?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pl-PL">
                <a:solidFill>
                  <a:schemeClr val="dk1"/>
                </a:solidFill>
              </a:rPr>
              <a:t>jakie emocje może budzić dana sytuacja w poszczególnych osobach?</a:t>
            </a:r>
            <a:endParaRPr>
              <a:solidFill>
                <a:schemeClr val="dk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Zapytaj uczniów, jakie umiejętności posiadają, które trudno jest zaobserwować w szkole. Jeśli mają trudność możesz nakierować ich pytaniami: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być może ktoś z Was trenuje jakiś sport?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może mamy osobę w klasie, która uwielbia przygotowywać obiad dla rodziny?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 Medium"/>
              <a:buChar char="-"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a czy ktoś z Was, na spotkaniach rodzinnych słynie z tego, że wymyśla kreatywne zabawy dla młodszego kuzynostwa?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Podsumujcie jak wielu nowych rzeczy dowiedzieliście się o klasie. Przypomnij, że w szkole skupiacie się na przedmiotach, które wykładane są w konkretnym języku. Natomiast brak znajomości tego języka, może utrudniać odkrycie wielu innych kompetencji i doświadczeń, jakie posiadają osoby. Zastanówcie się wspólnie, jakim innym sposobem, pozajęzykowym możecie dotrzeć do swoich unikalnych: umiejętności, doświadczeń i kompetencji. Jeśli w klasie nie będzie pomysłów, zaproś uczniów na środek sali. Przejdź na prawą stronę - uśmiechnij się i pokaż kciuk w górę, przejdź na lewą stronę, zrób smutną minę i pokaż kciuk w dół. Wyświetl kolejny slajd.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6cbb53970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g36cbb53970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/>
              <a:t>Zapytaj tylko: czy Ty… i wskaż obrazek piewszy. Ponownie przejdź na prawą stronę uśmiechając się i pokazując kciuk w górę. Zapytaj raz jeszcze: czy Ty… wskaż ten sam obrazek, przejdź na stronę lewą, zrób smutną minę i pokaż kciuk w dół. Następnie pokazuj kolejne obrazki i pytaj: czy Ty? Spróbuj nie objaśniać więcej. Zadaniem uczniów jest przechodzenie na stronę prawą - jeśli rozpoznają w sobie coś związanego z obrazkiem i na stronę lewą - jeśli nie. Podsumujcie, że tutoring, to wspieranie się w różnych obszarach, czerpanie z kompetencji innych. Jednak, żeby móc to zrobić - trzeba się poznać.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Wspólnie zastanówcie się nad drugą opcją - dni wielokulturowe. Podstawcie pytania widoczne na slajdzie. Podczas dyskusji warto podkreślić, że dni takie mają sens, jeśli biorą w nich udział wszyscy - np.: cała klasa/szkoła, co wiąże się z tym, że rzeczy przygotowuje również grupa, która jest większością. Ze względu na różnice kulturowe warto mieć konkretne wytyczne np.: każdy przynosi jedną rzecz do jedzenia. Kiedy zasada będzie “przynieście coś do jedzenia” mogą ujawnić się różnice pod względem gościnności - jedni przyniosą mało, inni dużo i może to pogłębiać różnice/podziały.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>
                <a:latin typeface="Raleway Medium"/>
                <a:ea typeface="Raleway Medium"/>
                <a:cs typeface="Raleway Medium"/>
                <a:sym typeface="Raleway Medium"/>
              </a:rPr>
              <a:t>Zastanówcie się wspólnie, jakie miejsca w Waszej szkole warto byłoby podpisać w kilku językach, by przemieszczanie się po niej było łatwiejsze.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</a:lstStyle>
          <a:p/>
        </p:txBody>
      </p:sp>
      <p:sp>
        <p:nvSpPr>
          <p:cNvPr id="45" name="Google Shape;45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1" name="Google Shape;2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sp>
        <p:nvSpPr>
          <p:cNvPr id="39" name="Google Shape;39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" name="Google Shape;40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1" name="Google Shape;41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0" Type="http://schemas.openxmlformats.org/officeDocument/2006/relationships/hyperlink" Target="https://ua.kik.waw.pl/kampania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5.jpg"/><Relationship Id="rId5" Type="http://schemas.openxmlformats.org/officeDocument/2006/relationships/image" Target="../media/image5.png"/><Relationship Id="rId6" Type="http://schemas.openxmlformats.org/officeDocument/2006/relationships/image" Target="../media/image14.jpg"/><Relationship Id="rId7" Type="http://schemas.openxmlformats.org/officeDocument/2006/relationships/image" Target="../media/image19.jpg"/><Relationship Id="rId8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5485091" y="1593446"/>
            <a:ext cx="3758662" cy="195660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pl-PL" sz="2400">
                <a:solidFill>
                  <a:schemeClr val="accent1"/>
                </a:solidFill>
              </a:rPr>
              <a:t>ROLA </a:t>
            </a:r>
            <a:br>
              <a:rPr lang="pl-PL" sz="2400">
                <a:solidFill>
                  <a:schemeClr val="accent1"/>
                </a:solidFill>
              </a:rPr>
            </a:br>
            <a:r>
              <a:rPr lang="pl-PL" sz="2400">
                <a:solidFill>
                  <a:schemeClr val="accent1"/>
                </a:solidFill>
              </a:rPr>
              <a:t>UCZNIA-OBYWATELA </a:t>
            </a:r>
            <a:br>
              <a:rPr lang="pl-PL" sz="2400">
                <a:solidFill>
                  <a:schemeClr val="accent1"/>
                </a:solidFill>
              </a:rPr>
            </a:br>
            <a:r>
              <a:rPr lang="pl-PL" sz="2400">
                <a:solidFill>
                  <a:schemeClr val="accent1"/>
                </a:solidFill>
              </a:rPr>
              <a:t>W KSZTAŁTOWANIU RELACJI MIĘDZYKULTUROWYCH</a:t>
            </a:r>
            <a:endParaRPr sz="5300"/>
          </a:p>
        </p:txBody>
      </p:sp>
      <p:pic>
        <p:nvPicPr>
          <p:cNvPr descr="Obraz zawierający tekst, Czcionka, Grafika, krąg&#10;&#10;Zawartość wygenerowana przez AI może być niepoprawna." id="55" name="Google Shape;5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7652614">
            <a:off x="4007951" y="2433535"/>
            <a:ext cx="1176610" cy="1177377"/>
          </a:xfrm>
          <a:prstGeom prst="rtTriangle">
            <a:avLst/>
          </a:prstGeom>
          <a:noFill/>
          <a:ln>
            <a:noFill/>
          </a:ln>
        </p:spPr>
      </p:pic>
      <p:pic>
        <p:nvPicPr>
          <p:cNvPr descr="Obraz zawierający Czcionka, krąg, Grafika, logo&#10;&#10;Zawartość wygenerowana przez AI może być niepoprawna." id="56" name="Google Shape;56;p1"/>
          <p:cNvPicPr preferRelativeResize="0"/>
          <p:nvPr/>
        </p:nvPicPr>
        <p:blipFill rotWithShape="1">
          <a:blip r:embed="rId5">
            <a:alphaModFix/>
          </a:blip>
          <a:srcRect b="57625" l="0" r="0" t="0"/>
          <a:stretch/>
        </p:blipFill>
        <p:spPr>
          <a:xfrm>
            <a:off x="2144247" y="282629"/>
            <a:ext cx="1352712" cy="5735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raz zawierający ubrania, osoba, obuwie, ściana&#10;&#10;Zawartość wygenerowana przez AI może być niepoprawna." id="57" name="Google Shape;57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08893" y="2716423"/>
            <a:ext cx="2812152" cy="18601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raz zawierający ubrania, osoba, sport, obuwie&#10;&#10;Zawartość wygenerowana przez AI może być niepoprawna." id="58" name="Google Shape;58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11204" y="856284"/>
            <a:ext cx="2808671" cy="18601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raz zawierający ubrania, osoba, Ludzka twarz, dżinsy&#10;&#10;Zawartość wygenerowana przez AI może być niepoprawna." id="59" name="Google Shape;59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534" y="856211"/>
            <a:ext cx="2808670" cy="1860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raz zawierający ubrania, osoba, obuwie, ściana&#10;&#10;Zawartość wygenerowana przez AI może być niepoprawna." id="60" name="Google Shape;60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0" y="2716423"/>
            <a:ext cx="2812375" cy="18601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raz zawierający tekst, Czcionka, Grafika, krąg&#10;&#10;Zawartość wygenerowana przez AI może być niepoprawna." id="61" name="Google Shape;61;p1"/>
          <p:cNvPicPr preferRelativeResize="0"/>
          <p:nvPr/>
        </p:nvPicPr>
        <p:blipFill rotWithShape="1">
          <a:blip r:embed="rId4">
            <a:alphaModFix/>
          </a:blip>
          <a:srcRect b="0" l="0" r="0" t="42374"/>
          <a:stretch/>
        </p:blipFill>
        <p:spPr>
          <a:xfrm>
            <a:off x="2144247" y="856209"/>
            <a:ext cx="1352712" cy="78001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"/>
          <p:cNvSpPr txBox="1"/>
          <p:nvPr/>
        </p:nvSpPr>
        <p:spPr>
          <a:xfrm>
            <a:off x="7682400" y="4618850"/>
            <a:ext cx="1378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600">
                <a:solidFill>
                  <a:srgbClr val="0E2841"/>
                </a:solidFill>
              </a:rPr>
              <a:t>© Copyright 2025 Ukraińska Akcja. </a:t>
            </a:r>
            <a:r>
              <a:rPr lang="pl-PL" sz="600" u="sng">
                <a:solidFill>
                  <a:srgbClr val="41A8F5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https://ua.kik.waw.pl/kampania/</a:t>
            </a:r>
            <a:endParaRPr sz="600">
              <a:solidFill>
                <a:srgbClr val="0E284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600">
                <a:solidFill>
                  <a:srgbClr val="0E2841"/>
                </a:solidFill>
              </a:rPr>
              <a:t>Wszelkie prawa zastrzeżone</a:t>
            </a:r>
            <a:endParaRPr sz="600">
              <a:solidFill>
                <a:srgbClr val="0E284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Strategia budowania pomostów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119" name="Google Shape;119;p9"/>
          <p:cNvSpPr txBox="1"/>
          <p:nvPr>
            <p:ph idx="1" type="body"/>
          </p:nvPr>
        </p:nvSpPr>
        <p:spPr>
          <a:xfrm>
            <a:off x="311700" y="1152475"/>
            <a:ext cx="7876336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Czy w poleceniach są jakieś słowa, których nie używa się powszechnie?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Jak na początku można je uprościć i wytłumaczyć, tak by mój kolega zrozumiał,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o co chodzi w tym zadaniu?</a:t>
            </a:r>
            <a:endParaRPr/>
          </a:p>
        </p:txBody>
      </p:sp>
      <p:pic>
        <p:nvPicPr>
          <p:cNvPr id="120" name="Google Shape;12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6198" y="3169725"/>
            <a:ext cx="1468975" cy="103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0549" y="598987"/>
            <a:ext cx="5202900" cy="425987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5"/>
          <p:cNvSpPr txBox="1"/>
          <p:nvPr>
            <p:ph type="title"/>
          </p:nvPr>
        </p:nvSpPr>
        <p:spPr>
          <a:xfrm>
            <a:off x="3299950" y="1237050"/>
            <a:ext cx="2805900" cy="11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pl-PL" sz="2000">
                <a:solidFill>
                  <a:schemeClr val="accent1"/>
                </a:solidFill>
              </a:rPr>
              <a:t>Inne sposoby na działania międzykulturowe</a:t>
            </a:r>
            <a:endParaRPr sz="20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ca05be005_0_5"/>
          <p:cNvSpPr txBox="1"/>
          <p:nvPr>
            <p:ph type="ctrTitle"/>
          </p:nvPr>
        </p:nvSpPr>
        <p:spPr>
          <a:xfrm>
            <a:off x="2876050" y="2323497"/>
            <a:ext cx="37587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pl-PL" sz="2500">
                <a:solidFill>
                  <a:schemeClr val="accent1"/>
                </a:solidFill>
              </a:rPr>
              <a:t>Ćwiczenie 1</a:t>
            </a:r>
            <a:endParaRPr sz="5400"/>
          </a:p>
        </p:txBody>
      </p:sp>
      <p:pic>
        <p:nvPicPr>
          <p:cNvPr descr="Obraz zawierający tekst, Czcionka, Grafika, krąg&#10;&#10;Zawartość wygenerowana przez AI może być niepoprawna." id="68" name="Google Shape;68;g36ca05be005_0_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7652512">
            <a:off x="7536317" y="2176600"/>
            <a:ext cx="1176681" cy="1177522"/>
          </a:xfrm>
          <a:prstGeom prst="rtTriangl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Sytuacja 1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74" name="Google Shape;74;p2"/>
          <p:cNvSpPr txBox="1"/>
          <p:nvPr>
            <p:ph idx="1" type="body"/>
          </p:nvPr>
        </p:nvSpPr>
        <p:spPr>
          <a:xfrm>
            <a:off x="380725" y="1566725"/>
            <a:ext cx="7818000" cy="3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3"/>
              <a:buFont typeface="Arial"/>
              <a:buNone/>
            </a:pPr>
            <a:r>
              <a:rPr lang="pl-PL" sz="1635">
                <a:solidFill>
                  <a:schemeClr val="dk1"/>
                </a:solidFill>
              </a:rPr>
              <a:t>Wykonujecie zadanie grupowe, które jest ważnym elementem zaliczenia przedmiotu. W Waszej grupie jest niepolskojęzyczna osoba, która nie do końca rozumie polecenie. Widzisz, że bardzo chce się zaangażować, ale nie bardzo wie, co mogłaby robić. Inny kolega z grupy reaguje coraz bardziej emocjonalnie, rzucając komentarze: „Ty nigdy nic nie rozumiesz. Zajmij się czymś, bo nie zdążymy. Jesteś w naszej klasie już tyle czasu, a nadal potrzebujesz pomocy, nie będziemy się tobą ciągle opiekować”.</a:t>
            </a:r>
            <a:endParaRPr sz="1635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Sytuacja 2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80" name="Google Shape;80;p3"/>
          <p:cNvSpPr txBox="1"/>
          <p:nvPr>
            <p:ph idx="1" type="body"/>
          </p:nvPr>
        </p:nvSpPr>
        <p:spPr>
          <a:xfrm>
            <a:off x="311700" y="1497675"/>
            <a:ext cx="7926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3"/>
              <a:buFont typeface="Arial"/>
              <a:buNone/>
            </a:pPr>
            <a:r>
              <a:rPr lang="pl-PL" sz="1600">
                <a:solidFill>
                  <a:schemeClr val="dk1"/>
                </a:solidFill>
              </a:rPr>
              <a:t>Są Twoje urodziny. Macie w klasie taką tradycję, że zawsze przynosicie coś, aby poczęstować innych. Wybrałeś żelki. Podchodzisz do wszystkich i ich częstujesz. Osoba w Twojej klasie jest muzułmanką, odmawia wzięcia żelka, tłumacząc, że jest tam żelatyna, której ona nie może jeść.</a:t>
            </a:r>
            <a:endParaRPr sz="1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52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"/>
          <p:cNvSpPr txBox="1"/>
          <p:nvPr>
            <p:ph type="title"/>
          </p:nvPr>
        </p:nvSpPr>
        <p:spPr>
          <a:xfrm>
            <a:off x="311700" y="505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Sytuacja 3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86" name="Google Shape;86;p4"/>
          <p:cNvSpPr txBox="1"/>
          <p:nvPr>
            <p:ph idx="1" type="body"/>
          </p:nvPr>
        </p:nvSpPr>
        <p:spPr>
          <a:xfrm>
            <a:off x="311700" y="1653025"/>
            <a:ext cx="7992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3"/>
              <a:buFont typeface="Arial"/>
              <a:buNone/>
            </a:pPr>
            <a:r>
              <a:rPr lang="pl-PL" sz="1600">
                <a:solidFill>
                  <a:schemeClr val="dk1"/>
                </a:solidFill>
              </a:rPr>
              <a:t>Do klasy dołącza nowa osoba, która zaczyna mówić do nauczyciela na „ty”. Skraca bardzo dystans, co oburza nauczyciela. W końcu nauczyciel mówi: „Nie jestem twoim kolegą”. Nowy uczeń odpowiada: „Oczywiście, jesteś moim nauczycielem, Tomku”. </a:t>
            </a:r>
            <a:endParaRPr sz="16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3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Tutoring rówieśniczy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92" name="Google Shape;92;p6"/>
          <p:cNvSpPr txBox="1"/>
          <p:nvPr>
            <p:ph idx="1" type="body"/>
          </p:nvPr>
        </p:nvSpPr>
        <p:spPr>
          <a:xfrm>
            <a:off x="311700" y="1152475"/>
            <a:ext cx="7942838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Jakie mam umiejętności, którymi mogę się podzielić? Czy mam doświadczenia, które mnie wyróżniają?</a:t>
            </a:r>
            <a:endParaRPr sz="16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Czego mogę nauczyć się od mojego kolegi / mojej koleżanki?</a:t>
            </a:r>
            <a:endParaRPr sz="16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Jak wspólnie możemy się wspierać?</a:t>
            </a:r>
            <a:endParaRPr sz="1600"/>
          </a:p>
        </p:txBody>
      </p:sp>
      <p:pic>
        <p:nvPicPr>
          <p:cNvPr id="93" name="Google Shape;9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78725" y="2341825"/>
            <a:ext cx="2875825" cy="267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6cbb539702_0_0"/>
          <p:cNvSpPr txBox="1"/>
          <p:nvPr>
            <p:ph type="title"/>
          </p:nvPr>
        </p:nvSpPr>
        <p:spPr>
          <a:xfrm>
            <a:off x="1718375" y="324175"/>
            <a:ext cx="5031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Czy Ty…?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99" name="Google Shape;99;g36cbb539702_0_0" title="Projekt bez nazwy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8325" y="1204250"/>
            <a:ext cx="6142925" cy="3455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 txBox="1"/>
          <p:nvPr>
            <p:ph type="title"/>
          </p:nvPr>
        </p:nvSpPr>
        <p:spPr>
          <a:xfrm>
            <a:off x="0" y="452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pl-PL">
                <a:solidFill>
                  <a:schemeClr val="accent1"/>
                </a:solidFill>
              </a:rPr>
              <a:t>Dni wielokulturowe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105" name="Google Shape;105;p7"/>
          <p:cNvSpPr txBox="1"/>
          <p:nvPr>
            <p:ph idx="1" type="body"/>
          </p:nvPr>
        </p:nvSpPr>
        <p:spPr>
          <a:xfrm>
            <a:off x="311700" y="1152475"/>
            <a:ext cx="58317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Jak przygotować się do takiego dnia?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Jakie elementy powinien zawierać, by mógł łączyć, a nie pogłębiać różnice?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pl-PL" sz="1600">
                <a:solidFill>
                  <a:schemeClr val="dk1"/>
                </a:solidFill>
              </a:rPr>
              <a:t>Co ja zaprezentuję podczas takiego dnia?</a:t>
            </a:r>
            <a:endParaRPr/>
          </a:p>
        </p:txBody>
      </p:sp>
      <p:pic>
        <p:nvPicPr>
          <p:cNvPr id="106" name="Google Shape;106;p7"/>
          <p:cNvPicPr preferRelativeResize="0"/>
          <p:nvPr/>
        </p:nvPicPr>
        <p:blipFill rotWithShape="1">
          <a:blip r:embed="rId3">
            <a:alphaModFix/>
          </a:blip>
          <a:srcRect b="0" l="40638" r="0" t="0"/>
          <a:stretch/>
        </p:blipFill>
        <p:spPr>
          <a:xfrm>
            <a:off x="6090812" y="0"/>
            <a:ext cx="305318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"/>
          <p:cNvSpPr txBox="1"/>
          <p:nvPr>
            <p:ph type="title"/>
          </p:nvPr>
        </p:nvSpPr>
        <p:spPr>
          <a:xfrm>
            <a:off x="311700" y="810577"/>
            <a:ext cx="85206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pl-PL">
                <a:solidFill>
                  <a:schemeClr val="accent1"/>
                </a:solidFill>
              </a:rPr>
              <a:t>Wielojęzyczne podpisy miejsc w szkole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112" name="Google Shape;11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0025" y="1623175"/>
            <a:ext cx="4703951" cy="313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20025" y="1586521"/>
            <a:ext cx="4703950" cy="3209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UA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2E3192"/>
      </a:accent1>
      <a:accent2>
        <a:srgbClr val="41A8F5"/>
      </a:accent2>
      <a:accent3>
        <a:srgbClr val="54A4DA"/>
      </a:accent3>
      <a:accent4>
        <a:srgbClr val="344DAA"/>
      </a:accent4>
      <a:accent5>
        <a:srgbClr val="FFE168"/>
      </a:accent5>
      <a:accent6>
        <a:srgbClr val="828484"/>
      </a:accent6>
      <a:hlink>
        <a:srgbClr val="41A8F5"/>
      </a:hlink>
      <a:folHlink>
        <a:srgbClr val="344DA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